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2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516AE22-E49C-46B5-A03D-6137BDDA5336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110063A-8AED-4230-B729-1D6953B33F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14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0063A-8AED-4230-B729-1D6953B33F4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13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E644C8C-40E2-4CC1-AF68-D7FED291E262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1A171C1-4635-45D8-B4BF-020E2D7731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644C8C-40E2-4CC1-AF68-D7FED291E262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171C1-4635-45D8-B4BF-020E2D7731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644C8C-40E2-4CC1-AF68-D7FED291E262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171C1-4635-45D8-B4BF-020E2D7731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644C8C-40E2-4CC1-AF68-D7FED291E262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171C1-4635-45D8-B4BF-020E2D7731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644C8C-40E2-4CC1-AF68-D7FED291E262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171C1-4635-45D8-B4BF-020E2D7731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644C8C-40E2-4CC1-AF68-D7FED291E262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171C1-4635-45D8-B4BF-020E2D7731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644C8C-40E2-4CC1-AF68-D7FED291E262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171C1-4635-45D8-B4BF-020E2D7731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644C8C-40E2-4CC1-AF68-D7FED291E262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171C1-4635-45D8-B4BF-020E2D7731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E644C8C-40E2-4CC1-AF68-D7FED291E262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171C1-4635-45D8-B4BF-020E2D7731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E644C8C-40E2-4CC1-AF68-D7FED291E262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171C1-4635-45D8-B4BF-020E2D7731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E644C8C-40E2-4CC1-AF68-D7FED291E262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1A171C1-4635-45D8-B4BF-020E2D7731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E644C8C-40E2-4CC1-AF68-D7FED291E262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1A171C1-4635-45D8-B4BF-020E2D7731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actstraining.com/wp-content/uploads/2012/08/building_bridges_408995.jpg"/>
          <p:cNvPicPr>
            <a:picLocks noChangeAspect="1" noChangeArrowheads="1"/>
          </p:cNvPicPr>
          <p:nvPr/>
        </p:nvPicPr>
        <p:blipFill>
          <a:blip r:embed="rId3" cstate="print"/>
          <a:srcRect b="6976"/>
          <a:stretch>
            <a:fillRect/>
          </a:stretch>
        </p:blipFill>
        <p:spPr bwMode="auto">
          <a:xfrm>
            <a:off x="2514600" y="1066800"/>
            <a:ext cx="3810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09800" y="304800"/>
            <a:ext cx="541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Tri-State AAAEA invites you to join us </a:t>
            </a:r>
            <a:r>
              <a:rPr lang="en-US" b="1" i="1" dirty="0" smtClean="0"/>
              <a:t>in:</a:t>
            </a:r>
            <a:endParaRPr lang="en-US" b="1" i="1" dirty="0"/>
          </a:p>
        </p:txBody>
      </p:sp>
      <p:sp>
        <p:nvSpPr>
          <p:cNvPr id="6" name="Rectangle 5"/>
          <p:cNvSpPr/>
          <p:nvPr/>
        </p:nvSpPr>
        <p:spPr>
          <a:xfrm>
            <a:off x="0" y="5334000"/>
            <a:ext cx="533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>
                <a:latin typeface="High Tower Text" pitchFamily="18" charset="0"/>
              </a:rPr>
              <a:t>L </a:t>
            </a:r>
            <a:r>
              <a:rPr lang="pt-BR" sz="2000" b="1" dirty="0">
                <a:latin typeface="High Tower Text" pitchFamily="18" charset="0"/>
              </a:rPr>
              <a:t>a y a l i D u b a i R e s t a u r a n t</a:t>
            </a:r>
          </a:p>
          <a:p>
            <a:r>
              <a:rPr lang="fi-FI" sz="2000" b="1" dirty="0">
                <a:latin typeface="High Tower Text" pitchFamily="18" charset="0"/>
              </a:rPr>
              <a:t>24-17 Steinway Street, Astoria, NY 11103</a:t>
            </a:r>
          </a:p>
          <a:p>
            <a:r>
              <a:rPr lang="en-US" sz="2000" b="1" dirty="0">
                <a:latin typeface="High Tower Text" pitchFamily="18" charset="0"/>
              </a:rPr>
              <a:t>Saturday, </a:t>
            </a:r>
            <a:r>
              <a:rPr lang="en-US" sz="2000" b="1" dirty="0" smtClean="0">
                <a:latin typeface="High Tower Text" pitchFamily="18" charset="0"/>
              </a:rPr>
              <a:t>March 7, </a:t>
            </a:r>
            <a:r>
              <a:rPr lang="en-US" sz="2000" b="1" dirty="0">
                <a:latin typeface="High Tower Text" pitchFamily="18" charset="0"/>
              </a:rPr>
              <a:t>2015</a:t>
            </a:r>
          </a:p>
          <a:p>
            <a:r>
              <a:rPr lang="en-US" sz="2000" b="1" dirty="0">
                <a:latin typeface="High Tower Text" pitchFamily="18" charset="0"/>
              </a:rPr>
              <a:t>5:00 PM – 8:00 PM</a:t>
            </a:r>
          </a:p>
        </p:txBody>
      </p:sp>
      <p:sp>
        <p:nvSpPr>
          <p:cNvPr id="7" name="Rectangle 6"/>
          <p:cNvSpPr/>
          <p:nvPr/>
        </p:nvSpPr>
        <p:spPr>
          <a:xfrm>
            <a:off x="2438400" y="53340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smtClean="0">
                <a:latin typeface="Arial Rounded MT Bold" pitchFamily="34" charset="0"/>
              </a:rPr>
              <a:t>Building Knowledge</a:t>
            </a:r>
            <a:endParaRPr lang="en-US" sz="3200" b="1" dirty="0">
              <a:latin typeface="Arial Rounded MT Bold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0" y="594360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>
                <a:latin typeface="High Tower Text" pitchFamily="18" charset="0"/>
              </a:rPr>
              <a:t>For RSVP, contact Reema Albahri at </a:t>
            </a:r>
            <a:r>
              <a:rPr lang="en-US" sz="2000" b="1" dirty="0" smtClean="0">
                <a:latin typeface="High Tower Text" pitchFamily="18" charset="0"/>
              </a:rPr>
              <a:t>Reema.Albahri@aaaea-tristate.com</a:t>
            </a:r>
            <a:endParaRPr lang="en-US" sz="2000" b="1" dirty="0">
              <a:latin typeface="High Tower Text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8599"/>
            <a:ext cx="1683767" cy="164592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2971800"/>
            <a:ext cx="9144000" cy="40011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High Tower Text" pitchFamily="18" charset="0"/>
              </a:rPr>
              <a:t>Learn from Industry Leaders</a:t>
            </a:r>
            <a:endParaRPr lang="en-US" sz="2000" b="1" dirty="0">
              <a:latin typeface="High Tower Text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228600"/>
            <a:ext cx="1683767" cy="164592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6400800" y="3467100"/>
            <a:ext cx="0" cy="1676400"/>
          </a:xfrm>
          <a:prstGeom prst="line">
            <a:avLst/>
          </a:prstGeom>
          <a:ln w="63500" cmpd="tri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400800" y="3619500"/>
            <a:ext cx="2743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FrankRuehl" pitchFamily="34" charset="-79"/>
                <a:cs typeface="FrankRuehl" pitchFamily="34" charset="-79"/>
              </a:rPr>
              <a:t>Khaled T. Husein, CCM</a:t>
            </a:r>
          </a:p>
          <a:p>
            <a:r>
              <a:rPr lang="fr-HT" sz="1600" b="1" dirty="0">
                <a:latin typeface="FrankRuehl" pitchFamily="34" charset="-79"/>
                <a:cs typeface="FrankRuehl" pitchFamily="34" charset="-79"/>
              </a:rPr>
              <a:t>Vice President, </a:t>
            </a:r>
            <a:r>
              <a:rPr lang="en-US" sz="1600" b="1" i="1" dirty="0" smtClean="0">
                <a:latin typeface="FrankRuehl" pitchFamily="34" charset="-79"/>
                <a:cs typeface="FrankRuehl" pitchFamily="34" charset="-79"/>
              </a:rPr>
              <a:t>HAKS</a:t>
            </a:r>
            <a:endParaRPr lang="en-US" sz="1600" b="1" i="1" dirty="0">
              <a:latin typeface="FrankRuehl" pitchFamily="34" charset="-79"/>
              <a:cs typeface="FrankRuehl" pitchFamily="34" charset="-79"/>
            </a:endParaRPr>
          </a:p>
          <a:p>
            <a:endParaRPr lang="en-US" sz="1600" b="1" dirty="0" smtClean="0">
              <a:solidFill>
                <a:srgbClr val="FF0000"/>
              </a:solidFill>
              <a:latin typeface="FrankRuehl" pitchFamily="34" charset="-79"/>
              <a:cs typeface="FrankRuehl" pitchFamily="34" charset="-79"/>
            </a:endParaRPr>
          </a:p>
          <a:p>
            <a:r>
              <a:rPr lang="en-US" sz="1600" b="1" dirty="0" smtClean="0">
                <a:solidFill>
                  <a:srgbClr val="FF0000"/>
                </a:solidFill>
                <a:latin typeface="FrankRuehl" pitchFamily="34" charset="-79"/>
                <a:cs typeface="FrankRuehl" pitchFamily="34" charset="-79"/>
              </a:rPr>
              <a:t>Certified </a:t>
            </a:r>
            <a:r>
              <a:rPr lang="en-US" sz="1600" b="1" dirty="0">
                <a:solidFill>
                  <a:srgbClr val="FF0000"/>
                </a:solidFill>
                <a:latin typeface="FrankRuehl" pitchFamily="34" charset="-79"/>
                <a:cs typeface="FrankRuehl" pitchFamily="34" charset="-79"/>
              </a:rPr>
              <a:t>Construction Manager </a:t>
            </a:r>
            <a:r>
              <a:rPr lang="en-US" sz="1600" b="1" dirty="0">
                <a:solidFill>
                  <a:srgbClr val="FF0000"/>
                </a:solidFill>
                <a:latin typeface="Dutch801 Rm BT" pitchFamily="18" charset="0"/>
                <a:cs typeface="FrankRuehl" pitchFamily="34" charset="-79"/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  <a:latin typeface="Dutch801 Rm BT" pitchFamily="18" charset="0"/>
                <a:cs typeface="FrankRuehl" pitchFamily="34" charset="-79"/>
              </a:rPr>
              <a:t>(</a:t>
            </a:r>
            <a:r>
              <a:rPr lang="en-US" sz="1600" b="1" dirty="0" smtClean="0">
                <a:solidFill>
                  <a:srgbClr val="FF0000"/>
                </a:solidFill>
                <a:latin typeface="FrankRuehl" pitchFamily="34" charset="-79"/>
                <a:cs typeface="FrankRuehl" pitchFamily="34" charset="-79"/>
              </a:rPr>
              <a:t>CCM</a:t>
            </a:r>
            <a:r>
              <a:rPr lang="en-US" sz="1600" b="1" dirty="0" smtClean="0">
                <a:solidFill>
                  <a:srgbClr val="FF0000"/>
                </a:solidFill>
                <a:latin typeface="Dutch801 Rm BT" pitchFamily="18" charset="0"/>
                <a:cs typeface="FrankRuehl" pitchFamily="34" charset="-79"/>
              </a:rPr>
              <a:t>) </a:t>
            </a:r>
            <a:r>
              <a:rPr lang="en-US" sz="1600" b="1" dirty="0">
                <a:solidFill>
                  <a:srgbClr val="FF0000"/>
                </a:solidFill>
                <a:latin typeface="FrankRuehl" pitchFamily="34" charset="-79"/>
                <a:cs typeface="FrankRuehl" pitchFamily="34" charset="-79"/>
              </a:rPr>
              <a:t>Certification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429000" y="3619500"/>
            <a:ext cx="2971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FrankRuehl" pitchFamily="34" charset="-79"/>
                <a:cs typeface="FrankRuehl" pitchFamily="34" charset="-79"/>
              </a:rPr>
              <a:t>Suhail Albhaisi, PhD, PE</a:t>
            </a:r>
          </a:p>
          <a:p>
            <a:r>
              <a:rPr lang="en-US" sz="1600" b="1" dirty="0" smtClean="0">
                <a:latin typeface="FrankRuehl" pitchFamily="34" charset="-79"/>
                <a:cs typeface="FrankRuehl" pitchFamily="34" charset="-79"/>
              </a:rPr>
              <a:t>Senior Bridge Engineer, JACOBS</a:t>
            </a:r>
          </a:p>
          <a:p>
            <a:endParaRPr lang="en-US" sz="1600" b="1" dirty="0" smtClean="0">
              <a:latin typeface="FrankRuehl" pitchFamily="34" charset="-79"/>
              <a:cs typeface="FrankRuehl" pitchFamily="34" charset="-79"/>
            </a:endParaRPr>
          </a:p>
          <a:p>
            <a:r>
              <a:rPr lang="en-US" sz="1600" b="1" dirty="0" smtClean="0">
                <a:solidFill>
                  <a:srgbClr val="FF0000"/>
                </a:solidFill>
                <a:latin typeface="FrankRuehl" pitchFamily="34" charset="-79"/>
                <a:cs typeface="FrankRuehl" pitchFamily="34" charset="-79"/>
              </a:rPr>
              <a:t>The Rehabilitation of  The Alexander Hamilton Bridge</a:t>
            </a:r>
            <a:endParaRPr lang="en-US" sz="1600" b="1" dirty="0">
              <a:solidFill>
                <a:srgbClr val="FF0000"/>
              </a:solidFill>
              <a:latin typeface="FrankRuehl" pitchFamily="34" charset="-79"/>
              <a:cs typeface="FrankRuehl" pitchFamily="34" charset="-79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3429000" y="3467100"/>
            <a:ext cx="0" cy="1676400"/>
          </a:xfrm>
          <a:prstGeom prst="line">
            <a:avLst/>
          </a:prstGeom>
          <a:ln w="63500" cmpd="tri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0" y="3619500"/>
            <a:ext cx="3429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HT" sz="1600" b="1" dirty="0" err="1" smtClean="0">
                <a:latin typeface="FrankRuehl" pitchFamily="34" charset="-79"/>
                <a:cs typeface="FrankRuehl" pitchFamily="34" charset="-79"/>
              </a:rPr>
              <a:t>Anabella</a:t>
            </a:r>
            <a:r>
              <a:rPr lang="fr-HT" sz="1600" b="1" dirty="0" smtClean="0">
                <a:latin typeface="FrankRuehl" pitchFamily="34" charset="-79"/>
                <a:cs typeface="FrankRuehl" pitchFamily="34" charset="-79"/>
              </a:rPr>
              <a:t> </a:t>
            </a:r>
            <a:r>
              <a:rPr lang="fr-HT" sz="1600" b="1" dirty="0" err="1" smtClean="0">
                <a:latin typeface="FrankRuehl" pitchFamily="34" charset="-79"/>
                <a:cs typeface="FrankRuehl" pitchFamily="34" charset="-79"/>
              </a:rPr>
              <a:t>Hedman</a:t>
            </a:r>
            <a:r>
              <a:rPr lang="fr-HT" sz="1600" b="1" dirty="0" smtClean="0">
                <a:latin typeface="FrankRuehl" pitchFamily="34" charset="-79"/>
                <a:cs typeface="FrankRuehl" pitchFamily="34" charset="-79"/>
              </a:rPr>
              <a:t> </a:t>
            </a:r>
          </a:p>
          <a:p>
            <a:r>
              <a:rPr lang="fr-HT" sz="1600" b="1" dirty="0" smtClean="0">
                <a:latin typeface="FrankRuehl" pitchFamily="34" charset="-79"/>
                <a:cs typeface="FrankRuehl" pitchFamily="34" charset="-79"/>
              </a:rPr>
              <a:t>Assistant Vice President,  CES</a:t>
            </a:r>
            <a:endParaRPr lang="en-US" sz="1600" b="1" dirty="0" smtClean="0">
              <a:latin typeface="FrankRuehl" pitchFamily="34" charset="-79"/>
              <a:cs typeface="FrankRuehl" pitchFamily="34" charset="-79"/>
            </a:endParaRPr>
          </a:p>
          <a:p>
            <a:endParaRPr lang="en-US" sz="1600" b="1" dirty="0" smtClean="0">
              <a:latin typeface="FrankRuehl" pitchFamily="34" charset="-79"/>
              <a:cs typeface="FrankRuehl" pitchFamily="34" charset="-79"/>
            </a:endParaRPr>
          </a:p>
          <a:p>
            <a:r>
              <a:rPr lang="en-US" sz="1600" b="1" dirty="0" smtClean="0">
                <a:solidFill>
                  <a:srgbClr val="FF0000"/>
                </a:solidFill>
                <a:latin typeface="FrankRuehl" pitchFamily="34" charset="-79"/>
                <a:cs typeface="FrankRuehl" pitchFamily="34" charset="-79"/>
              </a:rPr>
              <a:t>To CODE, or Not To CODE?, Creating Opportunities for Diversity &amp; Ethnicity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108</TotalTime>
  <Words>120</Words>
  <Application>Microsoft Office PowerPoint</Application>
  <PresentationFormat>On-screen Show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 Rounded MT Bold</vt:lpstr>
      <vt:lpstr>Calibri</vt:lpstr>
      <vt:lpstr>Dutch801 Rm BT</vt:lpstr>
      <vt:lpstr>FrankRuehl</vt:lpstr>
      <vt:lpstr>High Tower Text</vt:lpstr>
      <vt:lpstr>Lucida Sans Unicode</vt:lpstr>
      <vt:lpstr>Verdana</vt:lpstr>
      <vt:lpstr>Wingdings 2</vt:lpstr>
      <vt:lpstr>Wingdings 3</vt:lpstr>
      <vt:lpstr>Concourse</vt:lpstr>
      <vt:lpstr>PowerPoint Presentation</vt:lpstr>
    </vt:vector>
  </TitlesOfParts>
  <Company>Jacobs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albhaiss</dc:creator>
  <cp:lastModifiedBy>Mattina, Camille</cp:lastModifiedBy>
  <cp:revision>12</cp:revision>
  <cp:lastPrinted>2015-02-04T23:50:13Z</cp:lastPrinted>
  <dcterms:created xsi:type="dcterms:W3CDTF">2015-01-15T00:40:49Z</dcterms:created>
  <dcterms:modified xsi:type="dcterms:W3CDTF">2015-02-05T18:36:34Z</dcterms:modified>
</cp:coreProperties>
</file>